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67" r:id="rId4"/>
    <p:sldId id="296" r:id="rId5"/>
    <p:sldId id="280" r:id="rId6"/>
    <p:sldId id="282" r:id="rId7"/>
    <p:sldId id="285" r:id="rId8"/>
    <p:sldId id="284" r:id="rId9"/>
    <p:sldId id="291" r:id="rId10"/>
    <p:sldId id="293" r:id="rId11"/>
    <p:sldId id="295" r:id="rId12"/>
    <p:sldId id="29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F3"/>
    <a:srgbClr val="F7F7F6"/>
    <a:srgbClr val="FCFBFB"/>
    <a:srgbClr val="F1F1EE"/>
    <a:srgbClr val="F2F1EE"/>
    <a:srgbClr val="F7F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6349" autoAdjust="0"/>
  </p:normalViewPr>
  <p:slideViewPr>
    <p:cSldViewPr snapToGrid="0">
      <p:cViewPr varScale="1">
        <p:scale>
          <a:sx n="81" d="100"/>
          <a:sy n="81" d="100"/>
        </p:scale>
        <p:origin x="138" y="72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19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5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3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2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5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61974"/>
            <a:ext cx="20574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61974"/>
            <a:ext cx="20574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61974"/>
            <a:ext cx="20574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61974"/>
            <a:ext cx="20574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" y="6261974"/>
            <a:ext cx="20574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61974"/>
            <a:ext cx="20574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61974"/>
            <a:ext cx="20574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61974"/>
            <a:ext cx="20574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61974"/>
            <a:ext cx="20574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Wine data analysis</a:t>
            </a:r>
            <a:br>
              <a:rPr lang="en-US" dirty="0"/>
            </a:br>
            <a:br>
              <a:rPr lang="en-US" sz="2200" dirty="0"/>
            </a:br>
            <a:r>
              <a:rPr lang="en-US" sz="2200" dirty="0"/>
              <a:t>author: Akanchha bagla</a:t>
            </a:r>
            <a:br>
              <a:rPr lang="en-US" sz="2200" dirty="0"/>
            </a:br>
            <a:r>
              <a:rPr lang="en-US" sz="2200" dirty="0"/>
              <a:t>Revision number: 1.0</a:t>
            </a:r>
            <a:br>
              <a:rPr lang="en-US" sz="2200" dirty="0"/>
            </a:br>
            <a:r>
              <a:rPr lang="en-US" sz="2200" dirty="0"/>
              <a:t>last date of revision: May 30,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wireframe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4156-EA18-A1B9-7AE6-1B5D8202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4543"/>
            <a:ext cx="9601200" cy="1143000"/>
          </a:xfrm>
        </p:spPr>
        <p:txBody>
          <a:bodyPr/>
          <a:lstStyle/>
          <a:p>
            <a:r>
              <a:rPr lang="en-US" dirty="0"/>
              <a:t>6. Variety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BE6E9-8CF6-226E-4AC7-830AFDB78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537770" y="718458"/>
            <a:ext cx="4924880" cy="2996870"/>
          </a:xfr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02D6F-E7A1-AEB3-4073-3DFB8720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79" y="698721"/>
            <a:ext cx="4794251" cy="301660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DB35D-CB7C-2CE9-1042-39BEF687D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615" y="3817829"/>
            <a:ext cx="4310769" cy="245237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7731D2-331C-E475-A96D-E6C19AF88920}"/>
              </a:ext>
            </a:extLst>
          </p:cNvPr>
          <p:cNvSpPr txBox="1"/>
          <p:nvPr/>
        </p:nvSpPr>
        <p:spPr>
          <a:xfrm>
            <a:off x="537770" y="4416148"/>
            <a:ext cx="3143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Top 3 Wine varieties are “Pinot Noir”, “ Chardonnay” and “Cabernet Sauvignon”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FD05A-8484-DA89-A645-BD5C73D251FD}"/>
              </a:ext>
            </a:extLst>
          </p:cNvPr>
          <p:cNvSpPr txBox="1"/>
          <p:nvPr/>
        </p:nvSpPr>
        <p:spPr>
          <a:xfrm>
            <a:off x="8443356" y="3942608"/>
            <a:ext cx="3210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Average points of the top 3 varieties are between 86-92. Which means they produce very good to outstanding quality of wines.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 average price log of these wines are anywhere e between 2.5-4.5.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4156-EA18-A1B9-7AE6-1B5D8202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4543"/>
            <a:ext cx="9601200" cy="1143000"/>
          </a:xfrm>
        </p:spPr>
        <p:txBody>
          <a:bodyPr/>
          <a:lstStyle/>
          <a:p>
            <a:r>
              <a:rPr lang="en-US" dirty="0"/>
              <a:t>7. Winery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53543-83AE-6CA2-53D3-490939C8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3" y="718455"/>
            <a:ext cx="5131130" cy="305991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2D2DB-B6D6-0ED9-3986-89C508AA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83" y="766500"/>
            <a:ext cx="5131130" cy="301498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8EEEF-5395-7EE1-2DC3-A306CBBCF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13" y="3778370"/>
            <a:ext cx="4153891" cy="245878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46941-982A-612B-A81F-0A85D7DC4767}"/>
              </a:ext>
            </a:extLst>
          </p:cNvPr>
          <p:cNvSpPr txBox="1"/>
          <p:nvPr/>
        </p:nvSpPr>
        <p:spPr>
          <a:xfrm>
            <a:off x="716973" y="4405745"/>
            <a:ext cx="3095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Top 3 wineries are “ Georges Duboeuf”, “Wines &amp; Winemakers” and “DFJ Vinhos”.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65A67-2E42-4E18-C33C-913C2C6712E9}"/>
              </a:ext>
            </a:extLst>
          </p:cNvPr>
          <p:cNvSpPr txBox="1"/>
          <p:nvPr/>
        </p:nvSpPr>
        <p:spPr>
          <a:xfrm>
            <a:off x="8455231" y="3778370"/>
            <a:ext cx="32419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Top 3 wineries produce very good wines with of 85-90 points. They might not be the highest rated, but they are top producers.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Their price log is also average between 2.5 – 3.5. The most expensive wine comes from “Louis Latour”.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9A5CFF-CEB4-C105-AEBB-0724AA5C7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4156-EA18-A1B9-7AE6-1B5D8202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500"/>
            <a:ext cx="9601200" cy="1143000"/>
          </a:xfrm>
        </p:spPr>
        <p:txBody>
          <a:bodyPr/>
          <a:lstStyle/>
          <a:p>
            <a:r>
              <a:rPr lang="en-US" dirty="0"/>
              <a:t>8.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68867-7675-AAF6-400E-37F4805F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789787"/>
            <a:ext cx="5856111" cy="273718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578367-1F04-1505-B517-499D4A8E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10" y="3644557"/>
            <a:ext cx="4465121" cy="254694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92ED6-3D2D-0F60-9F06-279B336B8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071" y="784089"/>
            <a:ext cx="5980566" cy="276663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225796-0E09-D6DC-21D3-FA96291E62A9}"/>
              </a:ext>
            </a:extLst>
          </p:cNvPr>
          <p:cNvSpPr txBox="1"/>
          <p:nvPr/>
        </p:nvSpPr>
        <p:spPr>
          <a:xfrm>
            <a:off x="498764" y="4132613"/>
            <a:ext cx="3325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Average words by all the tasters are between 150-350. Not much difference can be seen.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40FEE-8C4C-2BD5-005D-4E3C8512BAD7}"/>
              </a:ext>
            </a:extLst>
          </p:cNvPr>
          <p:cNvSpPr txBox="1"/>
          <p:nvPr/>
        </p:nvSpPr>
        <p:spPr>
          <a:xfrm>
            <a:off x="8508285" y="3659243"/>
            <a:ext cx="3443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 can see that as the description length increase there is growth in the points allotted to the wine.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 see a cluster of wines with price log between 2.5-5 with description length anywhere between 100-400 words.</a:t>
            </a:r>
          </a:p>
        </p:txBody>
      </p:sp>
    </p:spTree>
    <p:extLst>
      <p:ext uri="{BB962C8B-B14F-4D97-AF65-F5344CB8AC3E}">
        <p14:creationId xmlns:p14="http://schemas.microsoft.com/office/powerpoint/2010/main" val="107497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0216F-9440-B4B0-E5A3-3AD001C5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07344-4360-C75F-8EB1-A693F8B430A8}"/>
              </a:ext>
            </a:extLst>
          </p:cNvPr>
          <p:cNvSpPr txBox="1"/>
          <p:nvPr/>
        </p:nvSpPr>
        <p:spPr>
          <a:xfrm>
            <a:off x="1295400" y="1805051"/>
            <a:ext cx="61741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Document Version Control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Introduction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Points</a:t>
            </a:r>
            <a:r>
              <a:rPr lang="en-US" dirty="0"/>
              <a:t> </a:t>
            </a:r>
            <a:r>
              <a:rPr lang="en-US" dirty="0">
                <a:hlinkClick r:id="rId4" action="ppaction://hlinksldjump"/>
              </a:rPr>
              <a:t>Distribution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 action="ppaction://hlinksldjump"/>
              </a:rPr>
              <a:t>Price Distribution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7" action="ppaction://hlinksldjump"/>
              </a:rPr>
              <a:t>Price Vs. Points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8" action="ppaction://hlinksldjump"/>
              </a:rPr>
              <a:t>Country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Taster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Variety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Winery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Description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9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95" y="-699654"/>
            <a:ext cx="9601200" cy="1143000"/>
          </a:xfrm>
        </p:spPr>
        <p:txBody>
          <a:bodyPr>
            <a:normAutofit/>
          </a:bodyPr>
          <a:lstStyle/>
          <a:p>
            <a:r>
              <a:rPr lang="en-US" sz="2000" dirty="0"/>
              <a:t>DOCUMENT VERSION CONTROL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7CD4B18-E517-8E58-97AC-79ADCAAF0A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0118376"/>
              </p:ext>
            </p:extLst>
          </p:nvPr>
        </p:nvGraphicFramePr>
        <p:xfrm>
          <a:off x="1105395" y="481446"/>
          <a:ext cx="9601200" cy="1630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373281945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73290861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47344955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470987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Date Issued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62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May 30,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Distribution across 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Akanchha Bagla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156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2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82835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C583B06-2869-9664-3364-CA9462F0E83B}"/>
              </a:ext>
            </a:extLst>
          </p:cNvPr>
          <p:cNvSpPr txBox="1">
            <a:spLocks/>
          </p:cNvSpPr>
          <p:nvPr/>
        </p:nvSpPr>
        <p:spPr>
          <a:xfrm>
            <a:off x="1105395" y="1540626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REVIEW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2B83D14A-0BC4-2611-21D1-9757352959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692713"/>
              </p:ext>
            </p:extLst>
          </p:nvPr>
        </p:nvGraphicFramePr>
        <p:xfrm>
          <a:off x="1105395" y="2683626"/>
          <a:ext cx="9601200" cy="1483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373281945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73290861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47344955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470987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Date Issued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62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156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2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792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3F9B7F9-9942-AC9F-C6DD-45FCED48691F}"/>
              </a:ext>
            </a:extLst>
          </p:cNvPr>
          <p:cNvSpPr txBox="1">
            <a:spLocks/>
          </p:cNvSpPr>
          <p:nvPr/>
        </p:nvSpPr>
        <p:spPr>
          <a:xfrm>
            <a:off x="1105395" y="3673633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APPROVAL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17F352E3-12A4-E8DD-F17F-D2B3B3F91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952366"/>
              </p:ext>
            </p:extLst>
          </p:nvPr>
        </p:nvGraphicFramePr>
        <p:xfrm>
          <a:off x="1105395" y="4816633"/>
          <a:ext cx="9601200" cy="1112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373281945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73290861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47344955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470987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Date Issued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Approved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62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156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29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C4D7-4F01-FDF4-ACD6-D3558BF9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20" y="-451263"/>
            <a:ext cx="9601200" cy="1143000"/>
          </a:xfrm>
        </p:spPr>
        <p:txBody>
          <a:bodyPr/>
          <a:lstStyle/>
          <a:p>
            <a:r>
              <a:rPr lang="en-US" dirty="0"/>
              <a:t>1. Points Distribution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9FA487-F9A1-4F3C-50C8-B04D925E9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2884" y="929243"/>
            <a:ext cx="5958055" cy="2737263"/>
          </a:xfr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076CB-12DD-DD36-3A45-38B1F8D1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0" y="929243"/>
            <a:ext cx="5949858" cy="273726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EB272-8FB3-B455-3073-D5EBCDC7FAE6}"/>
              </a:ext>
            </a:extLst>
          </p:cNvPr>
          <p:cNvSpPr txBox="1"/>
          <p:nvPr/>
        </p:nvSpPr>
        <p:spPr>
          <a:xfrm>
            <a:off x="226620" y="4001984"/>
            <a:ext cx="117912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How are points distributed?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range is between 80-84 points it is “Good” wine.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range is between 85-89 points it is “ very Good” wine.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range is between 90-94 points it is “Outstanding” wine.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range is above 95 it is a “Classic” wine.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Classic wines are a rare find.</a:t>
            </a:r>
          </a:p>
        </p:txBody>
      </p:sp>
    </p:spTree>
    <p:extLst>
      <p:ext uri="{BB962C8B-B14F-4D97-AF65-F5344CB8AC3E}">
        <p14:creationId xmlns:p14="http://schemas.microsoft.com/office/powerpoint/2010/main" val="36834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C4D7-4F01-FDF4-ACD6-D3558BF9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20" y="-451263"/>
            <a:ext cx="9601200" cy="1143000"/>
          </a:xfrm>
        </p:spPr>
        <p:txBody>
          <a:bodyPr/>
          <a:lstStyle/>
          <a:p>
            <a:r>
              <a:rPr lang="en-US" dirty="0"/>
              <a:t>1. Points Distribution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083CF6-3088-E6D2-D364-41C95965E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620" y="996803"/>
            <a:ext cx="7001852" cy="3258005"/>
          </a:xfr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B38889-6ADF-F387-5C80-884A965A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129" y="1278147"/>
            <a:ext cx="4331381" cy="269531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204D3-7BFE-CBD7-7C50-B0B49A87715C}"/>
              </a:ext>
            </a:extLst>
          </p:cNvPr>
          <p:cNvSpPr txBox="1"/>
          <p:nvPr/>
        </p:nvSpPr>
        <p:spPr>
          <a:xfrm>
            <a:off x="226620" y="4817720"/>
            <a:ext cx="11766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 data consists of 53.5 % of Very Good wines and only 1.4% of Classic wine selection, depending on the points allotted to each wine.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Majority of the wines are in the range of 85-90.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980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C4D7-4F01-FDF4-ACD6-D3558BF9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20" y="-451263"/>
            <a:ext cx="9601200" cy="1143000"/>
          </a:xfrm>
        </p:spPr>
        <p:txBody>
          <a:bodyPr/>
          <a:lstStyle/>
          <a:p>
            <a:r>
              <a:rPr lang="en-US" dirty="0"/>
              <a:t>2. Price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8E07A-82CA-FFEC-28E7-76AAC7F1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0" y="1050965"/>
            <a:ext cx="5900341" cy="26908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0973E-CF22-CC1E-07B4-4F78C8DE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642" y="1050965"/>
            <a:ext cx="5766030" cy="268976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5415B-09C7-1593-B1E6-E5267B471E0C}"/>
              </a:ext>
            </a:extLst>
          </p:cNvPr>
          <p:cNvSpPr txBox="1"/>
          <p:nvPr/>
        </p:nvSpPr>
        <p:spPr>
          <a:xfrm>
            <a:off x="226620" y="4180114"/>
            <a:ext cx="11738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High priced wines are very few, whereas most of the wines range under $100, as we see a steep rise in price distribution chart.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From the Price Log Distribution, we can conclude that majority of wines fall under the log between 2.5-4.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For reference price log range of 2-3 is $7 - $20 approximately and 3-4 is $21- $55 approximately.</a:t>
            </a:r>
          </a:p>
        </p:txBody>
      </p:sp>
    </p:spTree>
    <p:extLst>
      <p:ext uri="{BB962C8B-B14F-4D97-AF65-F5344CB8AC3E}">
        <p14:creationId xmlns:p14="http://schemas.microsoft.com/office/powerpoint/2010/main" val="348308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C4D7-4F01-FDF4-ACD6-D3558BF9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20" y="-451263"/>
            <a:ext cx="9601200" cy="1143000"/>
          </a:xfrm>
        </p:spPr>
        <p:txBody>
          <a:bodyPr/>
          <a:lstStyle/>
          <a:p>
            <a:r>
              <a:rPr lang="en-US" dirty="0"/>
              <a:t>3. Price Vs. 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30BF91-622F-46EA-83EB-4EBB67D8B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3991"/>
            <a:ext cx="9601200" cy="3546235"/>
          </a:xfrm>
          <a:ln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B03A3-EE0D-892D-AED3-BDF8A3EFA57B}"/>
              </a:ext>
            </a:extLst>
          </p:cNvPr>
          <p:cNvSpPr txBox="1"/>
          <p:nvPr/>
        </p:nvSpPr>
        <p:spPr>
          <a:xfrm>
            <a:off x="1295400" y="4857008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see an upward trend in this distribution as the points increase the price also increases.</a:t>
            </a:r>
          </a:p>
        </p:txBody>
      </p:sp>
    </p:spTree>
    <p:extLst>
      <p:ext uri="{BB962C8B-B14F-4D97-AF65-F5344CB8AC3E}">
        <p14:creationId xmlns:p14="http://schemas.microsoft.com/office/powerpoint/2010/main" val="177440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C4D7-4F01-FDF4-ACD6-D3558BF9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20" y="-451263"/>
            <a:ext cx="9601200" cy="1143000"/>
          </a:xfrm>
        </p:spPr>
        <p:txBody>
          <a:bodyPr/>
          <a:lstStyle/>
          <a:p>
            <a:r>
              <a:rPr lang="en-US" dirty="0"/>
              <a:t>4. Country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FDA8-4E79-3BDC-660F-C17D1CD0418E}"/>
              </a:ext>
            </a:extLst>
          </p:cNvPr>
          <p:cNvSpPr txBox="1"/>
          <p:nvPr/>
        </p:nvSpPr>
        <p:spPr>
          <a:xfrm>
            <a:off x="226621" y="681635"/>
            <a:ext cx="1048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u="sng" dirty="0"/>
          </a:p>
          <a:p>
            <a:endParaRPr lang="en-US" sz="1400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7D0CCC-FC52-6000-B0FD-9E88F9D3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8" y="3518741"/>
            <a:ext cx="5130303" cy="26463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4E4BD-3DD1-0B38-B078-AF4D4992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01" y="681635"/>
            <a:ext cx="5363688" cy="281386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F79202-A00C-3309-FB47-6F88864E9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3" y="692954"/>
            <a:ext cx="5363688" cy="277001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C4CCF-7A8E-D0BA-45D1-593D0548BE3D}"/>
              </a:ext>
            </a:extLst>
          </p:cNvPr>
          <p:cNvSpPr txBox="1"/>
          <p:nvPr/>
        </p:nvSpPr>
        <p:spPr>
          <a:xfrm>
            <a:off x="348343" y="4312674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</a:rPr>
              <a:t>US, France, Italy are the Top 3 wine producing Countries.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D0ABB4-F25E-E194-A0FD-51FE96202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5656" y="3653518"/>
            <a:ext cx="3281549" cy="2511528"/>
          </a:xfrm>
        </p:spPr>
        <p:txBody>
          <a:bodyPr>
            <a:normAutofit fontScale="92500" lnSpcReduction="10000"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</a:rPr>
              <a:t>Top 3 country’s price log distribution remains between 3-4, with outliers reaching up to 8.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</a:rPr>
              <a:t>Their wines are majorly scored between 85-92 points with outliers ranging as low as 80 points and as high as 100 points.</a:t>
            </a:r>
            <a:r>
              <a:rPr lang="en-US" sz="1400" dirty="0"/>
              <a:t> </a:t>
            </a:r>
            <a:r>
              <a:rPr lang="en-US" sz="1700" dirty="0">
                <a:solidFill>
                  <a:schemeClr val="tx2"/>
                </a:solidFill>
              </a:rPr>
              <a:t>Which means they produce very good to outstanding quality of wines. Along with few classic wines.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4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C4D7-4F01-FDF4-ACD6-D3558BF9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20" y="-571500"/>
            <a:ext cx="9601200" cy="1143000"/>
          </a:xfrm>
        </p:spPr>
        <p:txBody>
          <a:bodyPr/>
          <a:lstStyle/>
          <a:p>
            <a:r>
              <a:rPr lang="en-US" dirty="0"/>
              <a:t>5. Taster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9CE30-BEDA-193F-4AAB-B465C9A75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20" y="708220"/>
            <a:ext cx="5319157" cy="2902698"/>
          </a:xfr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6FF84-D3B7-7A49-CA5C-C87B0391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64" y="708221"/>
            <a:ext cx="5446753" cy="290002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CB312-9CBD-8E3C-34A3-3E130964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186" y="3708237"/>
            <a:ext cx="4607627" cy="244154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5F862B-9109-8C62-194A-6056A3D9DE02}"/>
              </a:ext>
            </a:extLst>
          </p:cNvPr>
          <p:cNvSpPr txBox="1"/>
          <p:nvPr/>
        </p:nvSpPr>
        <p:spPr>
          <a:xfrm>
            <a:off x="226620" y="4117577"/>
            <a:ext cx="3395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Top 3 Tasters with most number of wine tastings are “Roger Voss”, “Michael Schachner” and “ Kerin O'Keefe”.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E5B15-FD0F-80FF-B486-306BF701F241}"/>
              </a:ext>
            </a:extLst>
          </p:cNvPr>
          <p:cNvSpPr txBox="1"/>
          <p:nvPr/>
        </p:nvSpPr>
        <p:spPr>
          <a:xfrm>
            <a:off x="8490857" y="3871356"/>
            <a:ext cx="32538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Points allotted by top taster are usually 85-92.Which means they produce very good to outstanding quality of wines.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Price log from top tasters remain within the average range of 2.5-4.</a:t>
            </a:r>
          </a:p>
        </p:txBody>
      </p:sp>
    </p:spTree>
    <p:extLst>
      <p:ext uri="{BB962C8B-B14F-4D97-AF65-F5344CB8AC3E}">
        <p14:creationId xmlns:p14="http://schemas.microsoft.com/office/powerpoint/2010/main" val="169860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1078</TotalTime>
  <Words>613</Words>
  <Application>Microsoft Office PowerPoint</Application>
  <PresentationFormat>Widescreen</PresentationFormat>
  <Paragraphs>93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</vt:lpstr>
      <vt:lpstr>Wingdings</vt:lpstr>
      <vt:lpstr>Red Line Business 16x9</vt:lpstr>
      <vt:lpstr>Wine data analysis  author: Akanchha bagla Revision number: 1.0 last date of revision: May 30, 2022</vt:lpstr>
      <vt:lpstr>TABLE OF CONTENTS</vt:lpstr>
      <vt:lpstr>DOCUMENT VERSION CONTROL</vt:lpstr>
      <vt:lpstr>1. Points Distribution</vt:lpstr>
      <vt:lpstr>1. Points Distribution </vt:lpstr>
      <vt:lpstr>2. Price Distribution</vt:lpstr>
      <vt:lpstr>3. Price Vs. points</vt:lpstr>
      <vt:lpstr>4. Country </vt:lpstr>
      <vt:lpstr>5. Taster</vt:lpstr>
      <vt:lpstr>6. Variety</vt:lpstr>
      <vt:lpstr>7. Winery</vt:lpstr>
      <vt:lpstr>8.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data analysis  author: Akanchha bagla Revision number: 1.0 last date of revision: May 30, 2022</dc:title>
  <dc:creator>Siddharth Maity</dc:creator>
  <cp:lastModifiedBy>Siddharth Maity</cp:lastModifiedBy>
  <cp:revision>34</cp:revision>
  <dcterms:created xsi:type="dcterms:W3CDTF">2022-05-30T22:20:45Z</dcterms:created>
  <dcterms:modified xsi:type="dcterms:W3CDTF">2022-06-15T22:14:13Z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